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hart250.xml" ContentType="application/vnd.openxmlformats-officedocument.drawingml.chart+xml"/>
  <Override PartName="/ppt/charts/chart245.xml" ContentType="application/vnd.openxmlformats-officedocument.drawingml.chart+xml"/>
  <Override PartName="/ppt/charts/chart251.xml" ContentType="application/vnd.openxmlformats-officedocument.drawingml.chart+xml"/>
  <Override PartName="/ppt/charts/chart246.xml" ContentType="application/vnd.openxmlformats-officedocument.drawingml.chart+xml"/>
  <Override PartName="/ppt/charts/chart252.xml" ContentType="application/vnd.openxmlformats-officedocument.drawingml.chart+xml"/>
  <Override PartName="/ppt/charts/chart247.xml" ContentType="application/vnd.openxmlformats-officedocument.drawingml.chart+xml"/>
  <Override PartName="/ppt/charts/chart253.xml" ContentType="application/vnd.openxmlformats-officedocument.drawingml.chart+xml"/>
  <Override PartName="/ppt/charts/chart248.xml" ContentType="application/vnd.openxmlformats-officedocument.drawingml.chart+xml"/>
  <Override PartName="/ppt/charts/chart249.xml" ContentType="application/vnd.openxmlformats-officedocument.drawingml.chart+xml"/>
  <Override PartName="/ppt/charts/chart254.xml" ContentType="application/vnd.openxmlformats-officedocument.drawingml.chart+xml"/>
  <Override PartName="/ppt/charts/chart255.xml" ContentType="application/vnd.openxmlformats-officedocument.drawingml.chart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7.png" ContentType="image/png"/>
  <Override PartName="/ppt/media/image11.png" ContentType="image/png"/>
  <Override PartName="/ppt/media/image5.jpeg" ContentType="image/jpeg"/>
  <Override PartName="/ppt/media/image8.jpeg" ContentType="image/jpeg"/>
  <Override PartName="/ppt/media/image6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29.png" ContentType="image/png"/>
  <Override PartName="/ppt/media/image14.jpeg" ContentType="image/jpe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
</Relationships>
</file>

<file path=ppt/charts/chart24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/>
        <a:lstStyle/>
        <a:p>
          <a:pPr>
            <a:defRPr b="0" sz="1000" spc="-1" strike="noStrike">
              <a:solidFill>
                <a:srgbClr val="000000"/>
              </a:solidFill>
              <a:latin typeface="Arial"/>
              <a:ea typeface="DejaVu Sans"/>
            </a:defRPr>
          </a:pPr>
        </a:p>
      </c:txPr>
    </c:legend>
    <c:plotVisOnly val="1"/>
    <c:dispBlanksAs val="zero"/>
  </c:chart>
  <c:spPr>
    <a:noFill/>
    <a:ln>
      <a:noFill/>
    </a:ln>
  </c:spPr>
</c:chartSpace>
</file>

<file path=ppt/charts/chart24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gapWidth val="100"/>
        <c:overlap val="0"/>
        <c:axId val="14016997"/>
        <c:axId val="64664867"/>
      </c:barChart>
      <c:catAx>
        <c:axId val="14016997"/>
        <c:scaling>
          <c:orientation val="minMax"/>
        </c:scaling>
        <c:delete val="1"/>
        <c:axPos val="b"/>
        <c:numFmt formatCode="MM/DD/YYYY" sourceLinked="1"/>
        <c:majorTickMark val="out"/>
        <c:minorTickMark val="none"/>
        <c:tickLblPos val="none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b="0" sz="1000" spc="-1" strike="noStrike">
                <a:latin typeface="Arial"/>
              </a:defRPr>
            </a:pPr>
          </a:p>
        </c:txPr>
        <c:crossAx val="64664867"/>
        <c:crosses val="autoZero"/>
        <c:auto val="1"/>
        <c:lblAlgn val="ctr"/>
        <c:lblOffset val="100"/>
      </c:catAx>
      <c:valAx>
        <c:axId val="6466486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b="0" sz="1000" spc="-1" strike="noStrike">
                <a:latin typeface="Arial"/>
              </a:defRPr>
            </a:pPr>
          </a:p>
        </c:txPr>
        <c:crossAx val="14016997"/>
        <c:crosses val="min"/>
      </c:val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/>
        <a:lstStyle/>
        <a:p>
          <a:pPr>
            <a:defRPr b="0" sz="1000" spc="-1" strike="noStrike">
              <a:solidFill>
                <a:srgbClr val="000000"/>
              </a:solidFill>
              <a:latin typeface="Arial"/>
              <a:ea typeface="DejaVu Sans"/>
            </a:defRPr>
          </a:pPr>
        </a:p>
      </c:txPr>
    </c:legend>
    <c:plotVisOnly val="1"/>
    <c:dispBlanksAs val="zero"/>
  </c:chart>
  <c:spPr>
    <a:noFill/>
    <a:ln>
      <a:noFill/>
    </a:ln>
  </c:spPr>
</c:chartSpace>
</file>

<file path=ppt/charts/chart24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gapWidth val="100"/>
        <c:overlap val="0"/>
        <c:axId val="11564252"/>
        <c:axId val="52428960"/>
      </c:barChart>
      <c:catAx>
        <c:axId val="11564252"/>
        <c:scaling>
          <c:orientation val="minMax"/>
        </c:scaling>
        <c:delete val="1"/>
        <c:axPos val="b"/>
        <c:numFmt formatCode="MM/DD/YYYY" sourceLinked="1"/>
        <c:majorTickMark val="out"/>
        <c:minorTickMark val="none"/>
        <c:tickLblPos val="none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b="0" sz="1000" spc="-1" strike="noStrike">
                <a:latin typeface="Arial"/>
              </a:defRPr>
            </a:pPr>
          </a:p>
        </c:txPr>
        <c:crossAx val="52428960"/>
        <c:crosses val="autoZero"/>
        <c:auto val="1"/>
        <c:lblAlgn val="ctr"/>
        <c:lblOffset val="100"/>
      </c:catAx>
      <c:valAx>
        <c:axId val="524289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b="0" sz="1000" spc="-1" strike="noStrike">
                <a:latin typeface="Arial"/>
              </a:defRPr>
            </a:pPr>
          </a:p>
        </c:txPr>
        <c:crossAx val="11564252"/>
        <c:crosses val="min"/>
      </c:val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/>
        <a:lstStyle/>
        <a:p>
          <a:pPr>
            <a:defRPr b="0" sz="1000" spc="-1" strike="noStrike">
              <a:solidFill>
                <a:srgbClr val="000000"/>
              </a:solidFill>
              <a:latin typeface="Arial"/>
              <a:ea typeface="DejaVu Sans"/>
            </a:defRPr>
          </a:pPr>
        </a:p>
      </c:txPr>
    </c:legend>
    <c:plotVisOnly val="1"/>
    <c:dispBlanksAs val="zero"/>
  </c:chart>
  <c:spPr>
    <a:noFill/>
    <a:ln>
      <a:noFill/>
    </a:ln>
  </c:spPr>
</c:chartSpace>
</file>

<file path=ppt/charts/chart24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gapWidth val="100"/>
        <c:overlap val="0"/>
        <c:axId val="88757170"/>
        <c:axId val="87071333"/>
      </c:barChart>
      <c:catAx>
        <c:axId val="88757170"/>
        <c:scaling>
          <c:orientation val="minMax"/>
        </c:scaling>
        <c:delete val="1"/>
        <c:axPos val="b"/>
        <c:numFmt formatCode="MM/DD/YYYY" sourceLinked="1"/>
        <c:majorTickMark val="out"/>
        <c:minorTickMark val="none"/>
        <c:tickLblPos val="none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b="0" sz="1000" spc="-1" strike="noStrike">
                <a:latin typeface="Arial"/>
              </a:defRPr>
            </a:pPr>
          </a:p>
        </c:txPr>
        <c:crossAx val="87071333"/>
        <c:crossesAt val="0"/>
        <c:auto val="1"/>
        <c:lblAlgn val="ctr"/>
        <c:lblOffset val="100"/>
      </c:catAx>
      <c:valAx>
        <c:axId val="8707133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one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b="0" sz="1000" spc="-1" strike="noStrike">
                <a:latin typeface="Arial"/>
              </a:defRPr>
            </a:pPr>
          </a:p>
        </c:txPr>
        <c:crossAx val="88757170"/>
        <c:crosses val="min"/>
      </c:val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/>
        <a:lstStyle/>
        <a:p>
          <a:pPr>
            <a:defRPr b="0" sz="1000" spc="-1" strike="noStrike">
              <a:solidFill>
                <a:srgbClr val="000000"/>
              </a:solidFill>
              <a:latin typeface="Arial"/>
              <a:ea typeface="DejaVu Sans"/>
            </a:defRPr>
          </a:pPr>
        </a:p>
      </c:txPr>
    </c:legend>
    <c:plotVisOnly val="1"/>
    <c:dispBlanksAs val="zero"/>
  </c:chart>
  <c:spPr>
    <a:noFill/>
    <a:ln>
      <a:noFill/>
    </a:ln>
  </c:spPr>
</c:chartSpace>
</file>

<file path=ppt/charts/chart24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/>
        <a:lstStyle/>
        <a:p>
          <a:pPr>
            <a:defRPr b="0" sz="1000" spc="-1" strike="noStrike">
              <a:solidFill>
                <a:srgbClr val="000000"/>
              </a:solidFill>
              <a:latin typeface="Arial"/>
              <a:ea typeface="DejaVu Sans"/>
            </a:defRPr>
          </a:pPr>
        </a:p>
      </c:txPr>
    </c:legend>
    <c:plotVisOnly val="1"/>
    <c:dispBlanksAs val="zero"/>
  </c:chart>
  <c:spPr>
    <a:noFill/>
    <a:ln>
      <a:noFill/>
    </a:ln>
  </c:spPr>
</c:chartSpace>
</file>

<file path=ppt/charts/chart25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/>
        <a:lstStyle/>
        <a:p>
          <a:pPr>
            <a:defRPr b="0" sz="1000" spc="-1" strike="noStrike">
              <a:solidFill>
                <a:srgbClr val="000000"/>
              </a:solidFill>
              <a:latin typeface="Arial"/>
              <a:ea typeface="DejaVu Sans"/>
            </a:defRPr>
          </a:pPr>
        </a:p>
      </c:txPr>
    </c:legend>
    <c:plotVisOnly val="1"/>
    <c:dispBlanksAs val="zero"/>
  </c:chart>
  <c:spPr>
    <a:noFill/>
    <a:ln>
      <a:noFill/>
    </a:ln>
  </c:spPr>
</c:chartSpace>
</file>

<file path=ppt/charts/chart25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/>
        <a:lstStyle/>
        <a:p>
          <a:pPr>
            <a:defRPr b="0" sz="1000" spc="-1" strike="noStrike">
              <a:solidFill>
                <a:srgbClr val="000000"/>
              </a:solidFill>
              <a:latin typeface="Arial"/>
              <a:ea typeface="DejaVu Sans"/>
            </a:defRPr>
          </a:pPr>
        </a:p>
      </c:txPr>
    </c:legend>
    <c:plotVisOnly val="1"/>
    <c:dispBlanksAs val="zero"/>
  </c:chart>
  <c:spPr>
    <a:noFill/>
    <a:ln>
      <a:noFill/>
    </a:ln>
  </c:spPr>
</c:chartSpace>
</file>

<file path=ppt/charts/chart25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/>
        <a:lstStyle/>
        <a:p>
          <a:pPr>
            <a:defRPr b="0" sz="1000" spc="-1" strike="noStrike">
              <a:solidFill>
                <a:srgbClr val="000000"/>
              </a:solidFill>
              <a:latin typeface="Arial"/>
              <a:ea typeface="DejaVu Sans"/>
            </a:defRPr>
          </a:pPr>
        </a:p>
      </c:txPr>
    </c:legend>
    <c:plotVisOnly val="1"/>
    <c:dispBlanksAs val="zero"/>
  </c:chart>
  <c:spPr>
    <a:noFill/>
    <a:ln>
      <a:noFill/>
    </a:ln>
  </c:spPr>
</c:chartSpace>
</file>

<file path=ppt/charts/chart25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/>
        <a:lstStyle/>
        <a:p>
          <a:pPr>
            <a:defRPr b="0" sz="1000" spc="-1" strike="noStrike">
              <a:solidFill>
                <a:srgbClr val="000000"/>
              </a:solidFill>
              <a:latin typeface="Arial"/>
              <a:ea typeface="DejaVu Sans"/>
            </a:defRPr>
          </a:pPr>
        </a:p>
      </c:txPr>
    </c:legend>
    <c:plotVisOnly val="1"/>
    <c:dispBlanksAs val="zero"/>
  </c:chart>
  <c:spPr>
    <a:noFill/>
    <a:ln>
      <a:noFill/>
    </a:ln>
  </c:spPr>
</c:chartSpace>
</file>

<file path=ppt/charts/chart25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/>
        <a:lstStyle/>
        <a:p>
          <a:pPr>
            <a:defRPr b="0" sz="1000" spc="-1" strike="noStrike">
              <a:solidFill>
                <a:srgbClr val="000000"/>
              </a:solidFill>
              <a:latin typeface="Arial"/>
              <a:ea typeface="DejaVu Sans"/>
            </a:defRPr>
          </a:pPr>
        </a:p>
      </c:txPr>
    </c:legend>
    <c:plotVisOnly val="1"/>
    <c:dispBlanksAs val="zero"/>
  </c:chart>
  <c:spPr>
    <a:noFill/>
    <a:ln>
      <a:noFill/>
    </a:ln>
  </c:spPr>
</c:chartSpace>
</file>

<file path=ppt/charts/chart25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/>
        <a:lstStyle/>
        <a:p>
          <a:pPr>
            <a:defRPr b="0" sz="1000" spc="-1" strike="noStrike">
              <a:solidFill>
                <a:srgbClr val="000000"/>
              </a:solidFill>
              <a:latin typeface="Arial"/>
              <a:ea typeface="DejaVu Sans"/>
            </a:defRPr>
          </a:pPr>
        </a:p>
      </c:txPr>
    </c:legend>
    <c:plotVisOnly val="1"/>
    <c:dispBlanksAs val="zero"/>
  </c:chart>
  <c:spPr>
    <a:noFill/>
    <a:ln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417960"/>
            <a:ext cx="8519400" cy="6264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400" cy="34153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chart" Target="../charts/chart252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chart" Target="../charts/chart253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chart" Target="../charts/chart254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chart" Target="../charts/chart255.xml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chart" Target="../charts/chart245.xml"/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chart" Target="../charts/chart246.xml"/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chart" Target="../charts/chart24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chart" Target="../charts/chart248.xml"/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chart" Target="../charts/chart249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chart" Target="../charts/chart25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chart" Target="../charts/chart251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118800" y="4840560"/>
            <a:ext cx="53578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latin typeface="Source Sans Pro"/>
                <a:ea typeface="Source Sans Pro"/>
              </a:rPr>
              <a:t>ATLANTA | AUSTIN | PHILADELPHIA | BENTONVILLE | ROMANIA | INDIA | AUSTRALIA | BRAZIL | NEPAL | CANADA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 flipH="1">
            <a:off x="151200" y="4777560"/>
            <a:ext cx="886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1b1b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3"/>
          <p:cNvSpPr/>
          <p:nvPr/>
        </p:nvSpPr>
        <p:spPr>
          <a:xfrm flipH="1">
            <a:off x="117360" y="341640"/>
            <a:ext cx="886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1b1b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4"/>
          <p:cNvSpPr/>
          <p:nvPr/>
        </p:nvSpPr>
        <p:spPr>
          <a:xfrm>
            <a:off x="7789320" y="4824360"/>
            <a:ext cx="258984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808080"/>
                </a:solidFill>
                <a:latin typeface="Helvetica Neue Light"/>
                <a:ea typeface="Helvetica Neue Light"/>
              </a:rPr>
              <a:t>www.softvision.com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49" name="CustomShape 5"/>
          <p:cNvSpPr/>
          <p:nvPr/>
        </p:nvSpPr>
        <p:spPr>
          <a:xfrm>
            <a:off x="118800" y="21240"/>
            <a:ext cx="417852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04040"/>
                </a:solidFill>
                <a:latin typeface="Helvetica Neue"/>
                <a:ea typeface="Helvetica Neue"/>
              </a:rPr>
              <a:t>Understanding Docker Architecture</a:t>
            </a:r>
            <a:endParaRPr b="0" lang="en-US" sz="2000" spc="-1" strike="noStrike">
              <a:latin typeface="Arial"/>
            </a:endParaRPr>
          </a:p>
        </p:txBody>
      </p:sp>
      <p:graphicFrame>
        <p:nvGraphicFramePr>
          <p:cNvPr id="150" name="Chart 1"/>
          <p:cNvGraphicFramePr/>
          <p:nvPr/>
        </p:nvGraphicFramePr>
        <p:xfrm>
          <a:off x="3471840" y="502200"/>
          <a:ext cx="6094800" cy="406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51" name="Picture 7" descr=""/>
          <p:cNvPicPr/>
          <p:nvPr/>
        </p:nvPicPr>
        <p:blipFill>
          <a:blip r:embed="rId3"/>
          <a:stretch/>
        </p:blipFill>
        <p:spPr>
          <a:xfrm>
            <a:off x="7862400" y="91800"/>
            <a:ext cx="1099080" cy="17496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4"/>
          <a:stretch/>
        </p:blipFill>
        <p:spPr>
          <a:xfrm>
            <a:off x="983160" y="695160"/>
            <a:ext cx="7177680" cy="375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118800" y="4840560"/>
            <a:ext cx="53578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latin typeface="Source Sans Pro"/>
                <a:ea typeface="Source Sans Pro"/>
              </a:rPr>
              <a:t>ATLANTA | AUSTIN | PHILADELPHIA | BENTONVILLE | ROMANIA | INDIA | AUSTRALIA | BRAZIL | NEPAL | CANADA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 flipH="1">
            <a:off x="151200" y="4777560"/>
            <a:ext cx="886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1b1b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3"/>
          <p:cNvSpPr/>
          <p:nvPr/>
        </p:nvSpPr>
        <p:spPr>
          <a:xfrm flipH="1">
            <a:off x="117360" y="341640"/>
            <a:ext cx="886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1b1b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4"/>
          <p:cNvSpPr/>
          <p:nvPr/>
        </p:nvSpPr>
        <p:spPr>
          <a:xfrm>
            <a:off x="7789320" y="4824360"/>
            <a:ext cx="258984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808080"/>
                </a:solidFill>
                <a:latin typeface="Helvetica Neue Light"/>
                <a:ea typeface="Helvetica Neue Light"/>
              </a:rPr>
              <a:t>www.softvision.com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7" name="CustomShape 5"/>
          <p:cNvSpPr/>
          <p:nvPr/>
        </p:nvSpPr>
        <p:spPr>
          <a:xfrm>
            <a:off x="118800" y="21240"/>
            <a:ext cx="353808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04040"/>
                </a:solidFill>
                <a:latin typeface="Helvetica Neue"/>
                <a:ea typeface="Helvetica Neue"/>
              </a:rPr>
              <a:t>What Is A Docker Image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8" name="CustomShape 6"/>
          <p:cNvSpPr/>
          <p:nvPr/>
        </p:nvSpPr>
        <p:spPr>
          <a:xfrm>
            <a:off x="152640" y="776160"/>
            <a:ext cx="46018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l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Most similar analogy is to a VM virtual hard disk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l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Has a couple of advantages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l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Is layered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l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Allows for commits and reverts</a:t>
            </a:r>
            <a:endParaRPr b="0" lang="en-US" sz="20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l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Can be shared both as a finished block of data or as a text file of build instructions known as a Dockerfil</a:t>
            </a:r>
            <a:r>
              <a:rPr b="0" lang="en-US" sz="12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e</a:t>
            </a:r>
            <a:endParaRPr b="0" lang="en-US" sz="1200" spc="-1" strike="noStrike">
              <a:latin typeface="Arial"/>
            </a:endParaRPr>
          </a:p>
        </p:txBody>
      </p:sp>
      <p:graphicFrame>
        <p:nvGraphicFramePr>
          <p:cNvPr id="159" name="Chart 1"/>
          <p:cNvGraphicFramePr/>
          <p:nvPr/>
        </p:nvGraphicFramePr>
        <p:xfrm>
          <a:off x="3471840" y="502200"/>
          <a:ext cx="6094800" cy="406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60" name="Picture 7" descr=""/>
          <p:cNvPicPr/>
          <p:nvPr/>
        </p:nvPicPr>
        <p:blipFill>
          <a:blip r:embed="rId3"/>
          <a:stretch/>
        </p:blipFill>
        <p:spPr>
          <a:xfrm>
            <a:off x="7862400" y="91800"/>
            <a:ext cx="1099080" cy="17496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4"/>
          <a:stretch/>
        </p:blipFill>
        <p:spPr>
          <a:xfrm>
            <a:off x="4206240" y="731880"/>
            <a:ext cx="4754160" cy="3565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118800" y="4840560"/>
            <a:ext cx="53578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latin typeface="Source Sans Pro"/>
                <a:ea typeface="Source Sans Pro"/>
              </a:rPr>
              <a:t>ATLANTA | AUSTIN | PHILADELPHIA | BENTONVILLE | ROMANIA | INDIA | AUSTRALIA | BRAZIL | NEPAL | CANADA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 flipH="1">
            <a:off x="151200" y="4777560"/>
            <a:ext cx="886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1b1b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3"/>
          <p:cNvSpPr/>
          <p:nvPr/>
        </p:nvSpPr>
        <p:spPr>
          <a:xfrm flipH="1">
            <a:off x="117360" y="341640"/>
            <a:ext cx="886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1b1b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4"/>
          <p:cNvSpPr/>
          <p:nvPr/>
        </p:nvSpPr>
        <p:spPr>
          <a:xfrm>
            <a:off x="7789320" y="4824360"/>
            <a:ext cx="258984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808080"/>
                </a:solidFill>
                <a:latin typeface="Helvetica Neue Light"/>
                <a:ea typeface="Helvetica Neue Light"/>
              </a:rPr>
              <a:t>www.softvision.com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6" name="CustomShape 5"/>
          <p:cNvSpPr/>
          <p:nvPr/>
        </p:nvSpPr>
        <p:spPr>
          <a:xfrm>
            <a:off x="118800" y="21240"/>
            <a:ext cx="353808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04040"/>
                </a:solidFill>
                <a:latin typeface="Helvetica Neue"/>
                <a:ea typeface="Helvetica Neue"/>
              </a:rPr>
              <a:t>How Do I Microservice?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7" name="CustomShape 6"/>
          <p:cNvSpPr/>
          <p:nvPr/>
        </p:nvSpPr>
        <p:spPr>
          <a:xfrm>
            <a:off x="152640" y="776160"/>
            <a:ext cx="84625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Let's setup a simple php webserver with a mysql backend using microservices. </a:t>
            </a:r>
            <a:endParaRPr b="0" lang="en-US" sz="2000" spc="-1" strike="noStrike">
              <a:latin typeface="Arial"/>
            </a:endParaRPr>
          </a:p>
        </p:txBody>
      </p:sp>
      <p:graphicFrame>
        <p:nvGraphicFramePr>
          <p:cNvPr id="168" name="Chart 1"/>
          <p:cNvGraphicFramePr/>
          <p:nvPr/>
        </p:nvGraphicFramePr>
        <p:xfrm>
          <a:off x="3471840" y="502200"/>
          <a:ext cx="6094800" cy="406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69" name="Picture 7" descr=""/>
          <p:cNvPicPr/>
          <p:nvPr/>
        </p:nvPicPr>
        <p:blipFill>
          <a:blip r:embed="rId3"/>
          <a:stretch/>
        </p:blipFill>
        <p:spPr>
          <a:xfrm>
            <a:off x="7862400" y="91800"/>
            <a:ext cx="1099080" cy="17496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4"/>
          <a:stretch/>
        </p:blipFill>
        <p:spPr>
          <a:xfrm>
            <a:off x="1052640" y="1645920"/>
            <a:ext cx="6719760" cy="2598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118800" y="4840560"/>
            <a:ext cx="53578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latin typeface="Source Sans Pro"/>
                <a:ea typeface="Source Sans Pro"/>
              </a:rPr>
              <a:t>ATLANTA | AUSTIN | PHILADELPHIA | BENTONVILLE | ROMANIA | INDIA | AUSTRALIA | BRAZIL | NEPAL | CANADA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 flipH="1">
            <a:off x="151200" y="4777560"/>
            <a:ext cx="886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1b1b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3"/>
          <p:cNvSpPr/>
          <p:nvPr/>
        </p:nvSpPr>
        <p:spPr>
          <a:xfrm flipH="1">
            <a:off x="117360" y="341640"/>
            <a:ext cx="886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1b1b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4"/>
          <p:cNvSpPr/>
          <p:nvPr/>
        </p:nvSpPr>
        <p:spPr>
          <a:xfrm>
            <a:off x="7789320" y="4824360"/>
            <a:ext cx="258984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808080"/>
                </a:solidFill>
                <a:latin typeface="Helvetica Neue Light"/>
                <a:ea typeface="Helvetica Neue Light"/>
              </a:rPr>
              <a:t>www.softvision.com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75" name="CustomShape 5"/>
          <p:cNvSpPr/>
          <p:nvPr/>
        </p:nvSpPr>
        <p:spPr>
          <a:xfrm>
            <a:off x="118800" y="21240"/>
            <a:ext cx="491040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04040"/>
                </a:solidFill>
                <a:latin typeface="Helvetica Neue"/>
                <a:ea typeface="Helvetica Neue"/>
              </a:rPr>
              <a:t>Conclusions and where to go next</a:t>
            </a:r>
            <a:r>
              <a:rPr b="0" lang="en-US" sz="1600" spc="-1" strike="noStrike">
                <a:solidFill>
                  <a:srgbClr val="404040"/>
                </a:solidFill>
                <a:latin typeface="Helvetica Neue"/>
                <a:ea typeface="Helvetica Neue"/>
              </a:rPr>
              <a:t>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6" name="CustomShape 6"/>
          <p:cNvSpPr/>
          <p:nvPr/>
        </p:nvSpPr>
        <p:spPr>
          <a:xfrm>
            <a:off x="152640" y="776160"/>
            <a:ext cx="84625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Virtual containers are shaping up to be very promising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Most big cloud providers are now providing native Docker support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The technology is maturing very fast following wide-spread adoption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Docker orchestrators: Kubernetes</a:t>
            </a:r>
            <a:endParaRPr b="0" lang="en-US" sz="2000" spc="-1" strike="noStrike">
              <a:latin typeface="Arial"/>
            </a:endParaRPr>
          </a:p>
        </p:txBody>
      </p:sp>
      <p:graphicFrame>
        <p:nvGraphicFramePr>
          <p:cNvPr id="177" name="Chart 1"/>
          <p:cNvGraphicFramePr/>
          <p:nvPr/>
        </p:nvGraphicFramePr>
        <p:xfrm>
          <a:off x="3471840" y="502200"/>
          <a:ext cx="6094800" cy="406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78" name="Picture 7" descr=""/>
          <p:cNvPicPr/>
          <p:nvPr/>
        </p:nvPicPr>
        <p:blipFill>
          <a:blip r:embed="rId3"/>
          <a:stretch/>
        </p:blipFill>
        <p:spPr>
          <a:xfrm>
            <a:off x="7862400" y="91800"/>
            <a:ext cx="1099080" cy="17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118800" y="4840560"/>
            <a:ext cx="53578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ATLANTA | AUSTIN | PHILADELPHIA | BENTONVILLE | ROMANIA | INDIA | AUSTRALIA | BRAZIL | NEPAL | CANADA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 flipH="1">
            <a:off x="151200" y="4777560"/>
            <a:ext cx="886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1b1b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3"/>
          <p:cNvSpPr/>
          <p:nvPr/>
        </p:nvSpPr>
        <p:spPr>
          <a:xfrm>
            <a:off x="7789320" y="4824360"/>
            <a:ext cx="258984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Helvetica Neue Light"/>
                <a:ea typeface="Helvetica Neue Light"/>
              </a:rPr>
              <a:t>www.softvision.com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79" name="CustomShape 4"/>
          <p:cNvSpPr/>
          <p:nvPr/>
        </p:nvSpPr>
        <p:spPr>
          <a:xfrm>
            <a:off x="362880" y="2069640"/>
            <a:ext cx="353808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The Future of Microservice Virtualization: Docker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0" name="CustomShape 5"/>
          <p:cNvSpPr/>
          <p:nvPr/>
        </p:nvSpPr>
        <p:spPr>
          <a:xfrm>
            <a:off x="362880" y="2715840"/>
            <a:ext cx="35380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118800" y="4840560"/>
            <a:ext cx="53578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latin typeface="Source Sans Pro"/>
                <a:ea typeface="Source Sans Pro"/>
              </a:rPr>
              <a:t>ATLANTA | AUSTIN | PHILADELPHIA | BENTONVILLE | ROMANIA | INDIA | AUSTRALIA | BRAZIL | NEPAL | CANADA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 flipH="1">
            <a:off x="151200" y="4777560"/>
            <a:ext cx="886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1b1b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"/>
          <p:cNvSpPr/>
          <p:nvPr/>
        </p:nvSpPr>
        <p:spPr>
          <a:xfrm flipH="1">
            <a:off x="117360" y="341640"/>
            <a:ext cx="886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1b1b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4"/>
          <p:cNvSpPr/>
          <p:nvPr/>
        </p:nvSpPr>
        <p:spPr>
          <a:xfrm>
            <a:off x="7789320" y="4824360"/>
            <a:ext cx="258984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808080"/>
                </a:solidFill>
                <a:latin typeface="Helvetica Neue Light"/>
                <a:ea typeface="Helvetica Neue Light"/>
              </a:rPr>
              <a:t>www.softvision.com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85" name="CustomShape 5"/>
          <p:cNvSpPr/>
          <p:nvPr/>
        </p:nvSpPr>
        <p:spPr>
          <a:xfrm>
            <a:off x="118800" y="21240"/>
            <a:ext cx="353808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404040"/>
                </a:solidFill>
                <a:latin typeface="Helvetica Neue"/>
                <a:ea typeface="Helvetica Neue"/>
              </a:rPr>
              <a:t>About me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6" name="CustomShape 6"/>
          <p:cNvSpPr/>
          <p:nvPr/>
        </p:nvSpPr>
        <p:spPr>
          <a:xfrm>
            <a:off x="152640" y="776160"/>
            <a:ext cx="8462520" cy="173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Senior devops engineer for Softvision for the last 3 years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Dedicated systems engineer for 2 years previous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LAMP stack programmer during college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Linux enthusiast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Big believer in automation</a:t>
            </a:r>
            <a:endParaRPr b="0" lang="en-US" sz="2000" spc="-1" strike="noStrike">
              <a:latin typeface="Arial"/>
            </a:endParaRPr>
          </a:p>
        </p:txBody>
      </p:sp>
      <p:graphicFrame>
        <p:nvGraphicFramePr>
          <p:cNvPr id="87" name="Chart 1"/>
          <p:cNvGraphicFramePr/>
          <p:nvPr/>
        </p:nvGraphicFramePr>
        <p:xfrm>
          <a:off x="3471840" y="502200"/>
          <a:ext cx="6094800" cy="406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8" name="Picture 7" descr=""/>
          <p:cNvPicPr/>
          <p:nvPr/>
        </p:nvPicPr>
        <p:blipFill>
          <a:blip r:embed="rId3"/>
          <a:stretch/>
        </p:blipFill>
        <p:spPr>
          <a:xfrm>
            <a:off x="7862400" y="91800"/>
            <a:ext cx="1099080" cy="17496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4"/>
          <a:stretch/>
        </p:blipFill>
        <p:spPr>
          <a:xfrm>
            <a:off x="6949440" y="1188720"/>
            <a:ext cx="1982520" cy="356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118800" y="4840560"/>
            <a:ext cx="53578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latin typeface="Source Sans Pro"/>
                <a:ea typeface="Source Sans Pro"/>
              </a:rPr>
              <a:t>ATLANTA | AUSTIN | PHILADELPHIA | BENTONVILLE | ROMANIA | INDIA | AUSTRALIA | BRAZIL | NEPAL | CANADA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 flipH="1">
            <a:off x="151200" y="4777560"/>
            <a:ext cx="886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1b1b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3"/>
          <p:cNvSpPr/>
          <p:nvPr/>
        </p:nvSpPr>
        <p:spPr>
          <a:xfrm flipH="1">
            <a:off x="117360" y="341640"/>
            <a:ext cx="886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1b1b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4"/>
          <p:cNvSpPr/>
          <p:nvPr/>
        </p:nvSpPr>
        <p:spPr>
          <a:xfrm>
            <a:off x="7789320" y="4824360"/>
            <a:ext cx="258984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808080"/>
                </a:solidFill>
                <a:latin typeface="Helvetica Neue Light"/>
                <a:ea typeface="Helvetica Neue Light"/>
              </a:rPr>
              <a:t>www.softvision.com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4" name="CustomShape 5"/>
          <p:cNvSpPr/>
          <p:nvPr/>
        </p:nvSpPr>
        <p:spPr>
          <a:xfrm>
            <a:off x="118800" y="21240"/>
            <a:ext cx="353808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404040"/>
                </a:solidFill>
                <a:latin typeface="Helvetica Neue"/>
                <a:ea typeface="Helvetica Neue"/>
              </a:rPr>
              <a:t>Presentation goals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95" name="CustomShape 6"/>
          <p:cNvSpPr/>
          <p:nvPr/>
        </p:nvSpPr>
        <p:spPr>
          <a:xfrm>
            <a:off x="152640" y="776160"/>
            <a:ext cx="8462520" cy="173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Demystify the concept of microservices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Explain what virtual containers are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Present a working example</a:t>
            </a:r>
            <a:endParaRPr b="0" lang="en-US" sz="2000" spc="-1" strike="noStrike">
              <a:latin typeface="Arial"/>
            </a:endParaRPr>
          </a:p>
        </p:txBody>
      </p:sp>
      <p:graphicFrame>
        <p:nvGraphicFramePr>
          <p:cNvPr id="96" name="Chart 1"/>
          <p:cNvGraphicFramePr/>
          <p:nvPr/>
        </p:nvGraphicFramePr>
        <p:xfrm>
          <a:off x="3471840" y="502200"/>
          <a:ext cx="6094800" cy="406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7" name="Picture 7" descr=""/>
          <p:cNvPicPr/>
          <p:nvPr/>
        </p:nvPicPr>
        <p:blipFill>
          <a:blip r:embed="rId3"/>
          <a:stretch/>
        </p:blipFill>
        <p:spPr>
          <a:xfrm>
            <a:off x="7862400" y="91800"/>
            <a:ext cx="1099080" cy="17496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4"/>
          <a:stretch/>
        </p:blipFill>
        <p:spPr>
          <a:xfrm>
            <a:off x="5201280" y="741240"/>
            <a:ext cx="3576960" cy="355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118800" y="4840560"/>
            <a:ext cx="53578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latin typeface="Source Sans Pro"/>
                <a:ea typeface="Source Sans Pro"/>
              </a:rPr>
              <a:t>ATLANTA | AUSTIN | PHILADELPHIA | BENTONVILLE | ROMANIA | INDIA | AUSTRALIA | BRAZIL | NEPAL | CANADA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 flipH="1">
            <a:off x="151200" y="4777560"/>
            <a:ext cx="886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1b1b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3"/>
          <p:cNvSpPr/>
          <p:nvPr/>
        </p:nvSpPr>
        <p:spPr>
          <a:xfrm flipH="1">
            <a:off x="117360" y="341640"/>
            <a:ext cx="886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1b1b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4"/>
          <p:cNvSpPr/>
          <p:nvPr/>
        </p:nvSpPr>
        <p:spPr>
          <a:xfrm>
            <a:off x="7789320" y="4824360"/>
            <a:ext cx="258984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808080"/>
                </a:solidFill>
                <a:latin typeface="Helvetica Neue Light"/>
                <a:ea typeface="Helvetica Neue Light"/>
              </a:rPr>
              <a:t>www.softvision.com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3" name="CustomShape 5"/>
          <p:cNvSpPr/>
          <p:nvPr/>
        </p:nvSpPr>
        <p:spPr>
          <a:xfrm>
            <a:off x="118800" y="21240"/>
            <a:ext cx="353808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04040"/>
                </a:solidFill>
                <a:latin typeface="Helvetica Neue"/>
                <a:ea typeface="Helvetica Neue"/>
              </a:rPr>
              <a:t>Short Virtualization History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4" name="CustomShape 6"/>
          <p:cNvSpPr/>
          <p:nvPr/>
        </p:nvSpPr>
        <p:spPr>
          <a:xfrm>
            <a:off x="152640" y="776160"/>
            <a:ext cx="4876560" cy="173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Initially started with physical servers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Later on it evolved to virtualization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This still left room for improvement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graphicFrame>
        <p:nvGraphicFramePr>
          <p:cNvPr id="105" name="Chart 1"/>
          <p:cNvGraphicFramePr/>
          <p:nvPr/>
        </p:nvGraphicFramePr>
        <p:xfrm>
          <a:off x="3471840" y="502200"/>
          <a:ext cx="6094800" cy="406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6" name="Picture 7" descr=""/>
          <p:cNvPicPr/>
          <p:nvPr/>
        </p:nvPicPr>
        <p:blipFill>
          <a:blip r:embed="rId3"/>
          <a:stretch/>
        </p:blipFill>
        <p:spPr>
          <a:xfrm>
            <a:off x="7862400" y="91800"/>
            <a:ext cx="1099080" cy="17496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4"/>
          <a:stretch/>
        </p:blipFill>
        <p:spPr>
          <a:xfrm>
            <a:off x="5120640" y="341640"/>
            <a:ext cx="3840480" cy="441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18800" y="4840560"/>
            <a:ext cx="53578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latin typeface="Source Sans Pro"/>
                <a:ea typeface="Source Sans Pro"/>
              </a:rPr>
              <a:t>ATLANTA | AUSTIN | PHILADELPHIA | BENTONVILLE | ROMANIA | INDIA | AUSTRALIA | BRAZIL | NEPAL | CANADA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 flipH="1">
            <a:off x="151200" y="4777560"/>
            <a:ext cx="886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1b1b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3"/>
          <p:cNvSpPr/>
          <p:nvPr/>
        </p:nvSpPr>
        <p:spPr>
          <a:xfrm flipH="1">
            <a:off x="117360" y="341640"/>
            <a:ext cx="886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1b1b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4"/>
          <p:cNvSpPr/>
          <p:nvPr/>
        </p:nvSpPr>
        <p:spPr>
          <a:xfrm>
            <a:off x="7789320" y="4824360"/>
            <a:ext cx="258984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808080"/>
                </a:solidFill>
                <a:latin typeface="Helvetica Neue Light"/>
                <a:ea typeface="Helvetica Neue Light"/>
              </a:rPr>
              <a:t>www.softvision.com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2" name="CustomShape 5"/>
          <p:cNvSpPr/>
          <p:nvPr/>
        </p:nvSpPr>
        <p:spPr>
          <a:xfrm>
            <a:off x="118800" y="21240"/>
            <a:ext cx="436176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04040"/>
                </a:solidFill>
                <a:latin typeface="Helvetica Neue"/>
                <a:ea typeface="Helvetica Neue"/>
              </a:rPr>
              <a:t>Introducing Virtual Containers 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3" name="CustomShape 6"/>
          <p:cNvSpPr/>
          <p:nvPr/>
        </p:nvSpPr>
        <p:spPr>
          <a:xfrm>
            <a:off x="152640" y="776160"/>
            <a:ext cx="26895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Small footprint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Works anywhere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CI friendly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Perfect for Microservices</a:t>
            </a:r>
            <a:endParaRPr b="0" lang="en-US" sz="2000" spc="-1" strike="noStrike">
              <a:latin typeface="Arial"/>
            </a:endParaRPr>
          </a:p>
        </p:txBody>
      </p:sp>
      <p:graphicFrame>
        <p:nvGraphicFramePr>
          <p:cNvPr id="114" name="Chart 1"/>
          <p:cNvGraphicFramePr/>
          <p:nvPr/>
        </p:nvGraphicFramePr>
        <p:xfrm>
          <a:off x="3471840" y="502200"/>
          <a:ext cx="6094800" cy="406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15" name="Picture 7" descr=""/>
          <p:cNvPicPr/>
          <p:nvPr/>
        </p:nvPicPr>
        <p:blipFill>
          <a:blip r:embed="rId3"/>
          <a:stretch/>
        </p:blipFill>
        <p:spPr>
          <a:xfrm>
            <a:off x="7862400" y="91800"/>
            <a:ext cx="1099080" cy="17496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4"/>
          <a:stretch/>
        </p:blipFill>
        <p:spPr>
          <a:xfrm>
            <a:off x="2774160" y="822960"/>
            <a:ext cx="6095160" cy="298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118800" y="4840560"/>
            <a:ext cx="53578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latin typeface="Source Sans Pro"/>
                <a:ea typeface="Source Sans Pro"/>
              </a:rPr>
              <a:t>ATLANTA | AUSTIN | PHILADELPHIA | BENTONVILLE | ROMANIA | INDIA | AUSTRALIA | BRAZIL | NEPAL | CANADA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 flipH="1">
            <a:off x="151200" y="4777560"/>
            <a:ext cx="886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1b1b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3"/>
          <p:cNvSpPr/>
          <p:nvPr/>
        </p:nvSpPr>
        <p:spPr>
          <a:xfrm flipH="1">
            <a:off x="117360" y="341640"/>
            <a:ext cx="886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1b1b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4"/>
          <p:cNvSpPr/>
          <p:nvPr/>
        </p:nvSpPr>
        <p:spPr>
          <a:xfrm>
            <a:off x="7789320" y="4824360"/>
            <a:ext cx="258984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808080"/>
                </a:solidFill>
                <a:latin typeface="Helvetica Neue Light"/>
                <a:ea typeface="Helvetica Neue Light"/>
              </a:rPr>
              <a:t>www.softvision.com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118800" y="21240"/>
            <a:ext cx="518436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04040"/>
                </a:solidFill>
                <a:latin typeface="Helvetica Neue"/>
                <a:ea typeface="Helvetica Neue"/>
              </a:rPr>
              <a:t>What Defines a Microservice Architecture?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2" name="CustomShape 6"/>
          <p:cNvSpPr/>
          <p:nvPr/>
        </p:nvSpPr>
        <p:spPr>
          <a:xfrm>
            <a:off x="152640" y="371520"/>
            <a:ext cx="6522120" cy="173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Modular application design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Each functionality is designed as a standalone service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These services communicate between themselves via APIs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graphicFrame>
        <p:nvGraphicFramePr>
          <p:cNvPr id="123" name="Chart 1"/>
          <p:cNvGraphicFramePr/>
          <p:nvPr/>
        </p:nvGraphicFramePr>
        <p:xfrm>
          <a:off x="3471840" y="502200"/>
          <a:ext cx="6094800" cy="406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24" name="Picture 7" descr=""/>
          <p:cNvPicPr/>
          <p:nvPr/>
        </p:nvPicPr>
        <p:blipFill>
          <a:blip r:embed="rId3"/>
          <a:stretch/>
        </p:blipFill>
        <p:spPr>
          <a:xfrm>
            <a:off x="7862400" y="91800"/>
            <a:ext cx="1099080" cy="17496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4"/>
          <a:stretch/>
        </p:blipFill>
        <p:spPr>
          <a:xfrm>
            <a:off x="254880" y="1920240"/>
            <a:ext cx="8320680" cy="2290320"/>
          </a:xfrm>
          <a:prstGeom prst="rect">
            <a:avLst/>
          </a:prstGeom>
          <a:ln>
            <a:noFill/>
          </a:ln>
        </p:spPr>
      </p:pic>
      <p:sp>
        <p:nvSpPr>
          <p:cNvPr id="126" name="TextShape 7"/>
          <p:cNvSpPr txBox="1"/>
          <p:nvPr/>
        </p:nvSpPr>
        <p:spPr>
          <a:xfrm>
            <a:off x="229680" y="408600"/>
            <a:ext cx="180720" cy="4309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118800" y="4840560"/>
            <a:ext cx="53578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latin typeface="Source Sans Pro"/>
                <a:ea typeface="Source Sans Pro"/>
              </a:rPr>
              <a:t>ATLANTA | AUSTIN | PHILADELPHIA | BENTONVILLE | ROMANIA | INDIA | AUSTRALIA | BRAZIL | NEPAL | CANADA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 flipH="1">
            <a:off x="151200" y="4777560"/>
            <a:ext cx="886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1b1b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3"/>
          <p:cNvSpPr/>
          <p:nvPr/>
        </p:nvSpPr>
        <p:spPr>
          <a:xfrm flipH="1">
            <a:off x="117360" y="341640"/>
            <a:ext cx="886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1b1b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4"/>
          <p:cNvSpPr/>
          <p:nvPr/>
        </p:nvSpPr>
        <p:spPr>
          <a:xfrm>
            <a:off x="7789320" y="4824360"/>
            <a:ext cx="258984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808080"/>
                </a:solidFill>
                <a:latin typeface="Helvetica Neue Light"/>
                <a:ea typeface="Helvetica Neue Light"/>
              </a:rPr>
              <a:t>www.softvision.com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1" name="CustomShape 5"/>
          <p:cNvSpPr/>
          <p:nvPr/>
        </p:nvSpPr>
        <p:spPr>
          <a:xfrm>
            <a:off x="118800" y="21240"/>
            <a:ext cx="353808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04040"/>
                </a:solidFill>
                <a:latin typeface="Helvetica Neue"/>
                <a:ea typeface="Helvetica Neue"/>
              </a:rPr>
              <a:t>Why Microservices?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2" name="CustomShape 6"/>
          <p:cNvSpPr/>
          <p:nvPr/>
        </p:nvSpPr>
        <p:spPr>
          <a:xfrm>
            <a:off x="152640" y="776160"/>
            <a:ext cx="84625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Language independent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Fast iterations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Small teams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Fault isolation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Scalable</a:t>
            </a:r>
            <a:endParaRPr b="0" lang="en-US" sz="2000" spc="-1" strike="noStrike">
              <a:latin typeface="Arial"/>
            </a:endParaRPr>
          </a:p>
        </p:txBody>
      </p:sp>
      <p:graphicFrame>
        <p:nvGraphicFramePr>
          <p:cNvPr id="133" name="Chart 1"/>
          <p:cNvGraphicFramePr/>
          <p:nvPr/>
        </p:nvGraphicFramePr>
        <p:xfrm>
          <a:off x="3471840" y="502200"/>
          <a:ext cx="6094800" cy="406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34" name="Picture 7" descr=""/>
          <p:cNvPicPr/>
          <p:nvPr/>
        </p:nvPicPr>
        <p:blipFill>
          <a:blip r:embed="rId3"/>
          <a:stretch/>
        </p:blipFill>
        <p:spPr>
          <a:xfrm>
            <a:off x="7862400" y="91800"/>
            <a:ext cx="1099080" cy="17496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4"/>
          <a:stretch/>
        </p:blipFill>
        <p:spPr>
          <a:xfrm>
            <a:off x="3383280" y="731520"/>
            <a:ext cx="4943520" cy="265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118800" y="4840560"/>
            <a:ext cx="53578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595959"/>
                </a:solidFill>
                <a:latin typeface="Source Sans Pro"/>
                <a:ea typeface="Source Sans Pro"/>
              </a:rPr>
              <a:t>ATLANTA | AUSTIN | PHILADELPHIA | BENTONVILLE | ROMANIA | INDIA | AUSTRALIA | BRAZIL | NEPAL | CANADA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 flipH="1">
            <a:off x="151200" y="4777560"/>
            <a:ext cx="886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1b1b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3"/>
          <p:cNvSpPr/>
          <p:nvPr/>
        </p:nvSpPr>
        <p:spPr>
          <a:xfrm flipH="1">
            <a:off x="117360" y="341640"/>
            <a:ext cx="886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1b1b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4"/>
          <p:cNvSpPr/>
          <p:nvPr/>
        </p:nvSpPr>
        <p:spPr>
          <a:xfrm>
            <a:off x="7789320" y="4824360"/>
            <a:ext cx="258984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808080"/>
                </a:solidFill>
                <a:latin typeface="Helvetica Neue Light"/>
                <a:ea typeface="Helvetica Neue Light"/>
              </a:rPr>
              <a:t>www.softvision.com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40" name="CustomShape 5"/>
          <p:cNvSpPr/>
          <p:nvPr/>
        </p:nvSpPr>
        <p:spPr>
          <a:xfrm>
            <a:off x="118800" y="21240"/>
            <a:ext cx="353808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404040"/>
                </a:solidFill>
                <a:latin typeface="Helvetica Neue"/>
                <a:ea typeface="Helvetica Neue"/>
              </a:rPr>
              <a:t>Disadvantages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1" name="CustomShape 6"/>
          <p:cNvSpPr/>
          <p:nvPr/>
        </p:nvSpPr>
        <p:spPr>
          <a:xfrm>
            <a:off x="152640" y="776160"/>
            <a:ext cx="350460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Can become overly complex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It requires teams to be in sync more than what is usually the case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Can create overhead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Debugging can be harder</a:t>
            </a:r>
            <a:endParaRPr b="0" lang="en-US" sz="2000" spc="-1" strike="noStrike">
              <a:latin typeface="Arial"/>
            </a:endParaRPr>
          </a:p>
        </p:txBody>
      </p:sp>
      <p:graphicFrame>
        <p:nvGraphicFramePr>
          <p:cNvPr id="142" name="Chart 1"/>
          <p:cNvGraphicFramePr/>
          <p:nvPr/>
        </p:nvGraphicFramePr>
        <p:xfrm>
          <a:off x="3471840" y="502200"/>
          <a:ext cx="6094800" cy="4062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3" name="Picture 7" descr=""/>
          <p:cNvPicPr/>
          <p:nvPr/>
        </p:nvPicPr>
        <p:blipFill>
          <a:blip r:embed="rId3"/>
          <a:stretch/>
        </p:blipFill>
        <p:spPr>
          <a:xfrm>
            <a:off x="7862400" y="91800"/>
            <a:ext cx="1099080" cy="17496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4"/>
          <a:stretch/>
        </p:blipFill>
        <p:spPr>
          <a:xfrm>
            <a:off x="3657600" y="548640"/>
            <a:ext cx="4923360" cy="320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</TotalTime>
  <Application>LibreOffice/6.0.3.2$Windows_X86_64 LibreOffice_project/8f48d515416608e3a835360314dac7e47fd0b821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2018-04-21T00:43:37Z</dcterms:modified>
  <cp:revision>22</cp:revision>
  <dc:subject/>
  <dc:title/>
</cp:coreProperties>
</file>